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87" r:id="rId3"/>
    <p:sldId id="259" r:id="rId4"/>
    <p:sldId id="260" r:id="rId5"/>
    <p:sldId id="279" r:id="rId6"/>
    <p:sldId id="280" r:id="rId7"/>
    <p:sldId id="263" r:id="rId8"/>
    <p:sldId id="281" r:id="rId9"/>
    <p:sldId id="282" r:id="rId10"/>
    <p:sldId id="283" r:id="rId11"/>
    <p:sldId id="284" r:id="rId12"/>
    <p:sldId id="268" r:id="rId13"/>
    <p:sldId id="285" r:id="rId14"/>
    <p:sldId id="286" r:id="rId15"/>
    <p:sldId id="299" r:id="rId16"/>
  </p:sldIdLst>
  <p:sldSz cx="9144000" cy="6858000" type="screen4x3"/>
  <p:notesSz cx="6858000" cy="9144000"/>
  <p:embeddedFontLst>
    <p:embeddedFont>
      <p:font typeface="Abril Fatface" panose="02000503000000020003" pitchFamily="2" charset="77"/>
      <p:regular r:id="rId18"/>
    </p:embeddedFont>
    <p:embeddedFont>
      <p:font typeface="Audiowide" panose="02000503000000020004" pitchFamily="2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entury Gothic" panose="020B050202020202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4" roundtripDataSignature="AMtx7mhvWexg+eHA2f8e6fRwRuLErxnO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105"/>
    <p:restoredTop sz="94704"/>
  </p:normalViewPr>
  <p:slideViewPr>
    <p:cSldViewPr snapToGrid="0" snapToObjects="1">
      <p:cViewPr varScale="1">
        <p:scale>
          <a:sx n="75" d="100"/>
          <a:sy n="75" d="100"/>
        </p:scale>
        <p:origin x="16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2e5f2460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2e5f24609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g82e5f24609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2e5f2460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2e5f24609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82e5f24609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2e6fcbc00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82e6fcbc00_0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g82e6fcbc00_0_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2cd9e6bf7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82cd9e6bf7_0_1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g82cd9e6bf7_0_1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6917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 descr="Tag=AccentColor&#10;Flavor=Light&#10;Target=Fill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394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8663940" cy="5029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45910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5908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/>
            <a:ahLst/>
            <a:cxnLst/>
            <a:rect l="l" t="t" r="r" b="b"/>
            <a:pathLst>
              <a:path w="3843750" h="5956080" extrusionOk="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838200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6419088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97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4190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4190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/>
            <a:ahLst/>
            <a:cxnLst/>
            <a:rect l="l" t="t" r="r" b="b"/>
            <a:pathLst>
              <a:path w="10423900" h="5491534" extrusionOk="0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body" idx="1"/>
          </p:nvPr>
        </p:nvSpPr>
        <p:spPr>
          <a:xfrm>
            <a:off x="7059168" y="640080"/>
            <a:ext cx="4489704" cy="559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2"/>
          </p:nvPr>
        </p:nvSpPr>
        <p:spPr>
          <a:xfrm>
            <a:off x="839788" y="3776472"/>
            <a:ext cx="3886200" cy="2468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 descr="Tag=AccentColor&#10;Flavor=Light&#10;Target=Fill"/>
          <p:cNvSpPr/>
          <p:nvPr/>
        </p:nvSpPr>
        <p:spPr>
          <a:xfrm>
            <a:off x="684965" y="1332237"/>
            <a:ext cx="5263732" cy="3841102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>
            <a:spLocks noGrp="1"/>
          </p:cNvSpPr>
          <p:nvPr>
            <p:ph type="pic" idx="2"/>
          </p:nvPr>
        </p:nvSpPr>
        <p:spPr>
          <a:xfrm>
            <a:off x="6711696" y="640079"/>
            <a:ext cx="4837176" cy="556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1"/>
          </p:nvPr>
        </p:nvSpPr>
        <p:spPr>
          <a:xfrm>
            <a:off x="1655064" y="4087368"/>
            <a:ext cx="3319272" cy="64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cap="none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190500" y="136526"/>
            <a:ext cx="8747760" cy="83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bril Fatface"/>
              <a:buNone/>
              <a:defRPr sz="4400" b="0" i="1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190500" y="1074420"/>
            <a:ext cx="8747760" cy="5189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4564380" y="6365240"/>
            <a:ext cx="9525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190500" y="6351269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r>
              <a:rPr lang="en-US"/>
              <a:t>Copyright 2020 FTCTutorials.com (Last edit 4/1/2020)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526780" y="6369049"/>
            <a:ext cx="4114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BionicTigers10464@gmail.com" TargetMode="External"/><Relationship Id="rId2" Type="http://schemas.openxmlformats.org/officeDocument/2006/relationships/hyperlink" Target="http://lovelandrobotics.weebly.com/team10464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mailto:BionicTigers10464@gmail.com" TargetMode="Externa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/>
          <p:nvPr/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0" y="-5255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1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2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1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711027" y="843324"/>
            <a:ext cx="8144738" cy="170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</a:pPr>
            <a:r>
              <a:rPr lang="en-US" sz="6000" b="1"/>
              <a:t>FIRST 101</a:t>
            </a:r>
            <a:endParaRPr/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xfrm>
            <a:off x="711028" y="2601649"/>
            <a:ext cx="4521372" cy="64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 sz="1700" dirty="0"/>
              <a:t>The Bionic Tigers - FTC 10464</a:t>
            </a:r>
          </a:p>
          <a:p>
            <a:pPr marL="0" indent="0">
              <a:spcBef>
                <a:spcPts val="0"/>
              </a:spcBef>
              <a:buSzPts val="1700"/>
            </a:pPr>
            <a:r>
              <a:rPr lang="en-US" sz="1700" dirty="0" err="1"/>
              <a:t>Traducción</a:t>
            </a:r>
            <a:r>
              <a:rPr lang="en-US" sz="1700" dirty="0"/>
              <a:t> – Botrregos Jr. – FTC 7649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 dirty="0"/>
          </a:p>
        </p:txBody>
      </p:sp>
      <p:pic>
        <p:nvPicPr>
          <p:cNvPr id="106" name="Google Shape;106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4362663"/>
            <a:ext cx="3683140" cy="1596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A62D7-51B5-834D-9469-23232EA48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FIRST Tech Challenge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1FE5F-B0C8-DE40-A8DB-B0356729B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249680"/>
            <a:ext cx="5710796" cy="5029199"/>
          </a:xfrm>
        </p:spPr>
        <p:txBody>
          <a:bodyPr>
            <a:normAutofit/>
          </a:bodyPr>
          <a:lstStyle/>
          <a:p>
            <a:pPr lvl="0"/>
            <a:r>
              <a:rPr lang="en-US" dirty="0" err="1">
                <a:sym typeface="Roboto"/>
              </a:rPr>
              <a:t>Edades</a:t>
            </a:r>
            <a:r>
              <a:rPr lang="en-US" dirty="0">
                <a:sym typeface="Roboto"/>
              </a:rPr>
              <a:t> de 12-18</a:t>
            </a:r>
          </a:p>
          <a:p>
            <a:pPr lvl="0"/>
            <a:r>
              <a:rPr lang="en-US" dirty="0">
                <a:sym typeface="Roboto"/>
              </a:rPr>
              <a:t>Reta a </a:t>
            </a:r>
            <a:r>
              <a:rPr lang="en-US" dirty="0" err="1">
                <a:sym typeface="Roboto"/>
              </a:rPr>
              <a:t>diseñar</a:t>
            </a:r>
            <a:r>
              <a:rPr lang="en-US" dirty="0">
                <a:sym typeface="Roboto"/>
              </a:rPr>
              <a:t>, construer, </a:t>
            </a:r>
            <a:r>
              <a:rPr lang="en-US" dirty="0" err="1">
                <a:sym typeface="Roboto"/>
              </a:rPr>
              <a:t>programar</a:t>
            </a:r>
            <a:r>
              <a:rPr lang="en-US" dirty="0">
                <a:sym typeface="Roboto"/>
              </a:rPr>
              <a:t>, y </a:t>
            </a:r>
            <a:r>
              <a:rPr lang="en-US" dirty="0" err="1">
                <a:sym typeface="Roboto"/>
              </a:rPr>
              <a:t>operar</a:t>
            </a:r>
            <a:r>
              <a:rPr lang="en-US" dirty="0">
                <a:sym typeface="Roboto"/>
              </a:rPr>
              <a:t> robots para </a:t>
            </a:r>
            <a:r>
              <a:rPr lang="en-US" dirty="0" err="1">
                <a:sym typeface="Roboto"/>
              </a:rPr>
              <a:t>competir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un </a:t>
            </a:r>
            <a:r>
              <a:rPr lang="en-US" dirty="0" err="1">
                <a:sym typeface="Roboto"/>
              </a:rPr>
              <a:t>reto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cara</a:t>
            </a:r>
            <a:r>
              <a:rPr lang="en-US" dirty="0">
                <a:sym typeface="Roboto"/>
              </a:rPr>
              <a:t> a car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un </a:t>
            </a:r>
            <a:r>
              <a:rPr lang="en-US" dirty="0" err="1">
                <a:sym typeface="Roboto"/>
              </a:rPr>
              <a:t>formato</a:t>
            </a:r>
            <a:r>
              <a:rPr lang="en-US" dirty="0">
                <a:sym typeface="Roboto"/>
              </a:rPr>
              <a:t> de </a:t>
            </a:r>
            <a:r>
              <a:rPr lang="en-US" dirty="0" err="1">
                <a:sym typeface="Roboto"/>
              </a:rPr>
              <a:t>alianza</a:t>
            </a:r>
            <a:r>
              <a:rPr lang="en-US" dirty="0">
                <a:sym typeface="Roboto"/>
              </a:rPr>
              <a:t> (2v2)</a:t>
            </a:r>
          </a:p>
          <a:p>
            <a:pPr lvl="0"/>
            <a:r>
              <a:rPr lang="en-US" dirty="0" err="1">
                <a:sym typeface="Roboto"/>
              </a:rPr>
              <a:t>Énfasis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esparcir</a:t>
            </a:r>
            <a:r>
              <a:rPr lang="en-US" dirty="0">
                <a:sym typeface="Roboto"/>
              </a:rPr>
              <a:t> STEM y FIRST a </a:t>
            </a:r>
            <a:r>
              <a:rPr lang="en-US" dirty="0" err="1">
                <a:sym typeface="Roboto"/>
              </a:rPr>
              <a:t>través</a:t>
            </a:r>
            <a:r>
              <a:rPr lang="en-US" dirty="0">
                <a:sym typeface="Roboto"/>
              </a:rPr>
              <a:t> de la </a:t>
            </a:r>
            <a:r>
              <a:rPr lang="en-US" dirty="0" err="1">
                <a:sym typeface="Roboto"/>
              </a:rPr>
              <a:t>comunidad</a:t>
            </a:r>
            <a:r>
              <a:rPr lang="en-US" dirty="0">
                <a:sym typeface="Roboto"/>
              </a:rPr>
              <a:t>, </a:t>
            </a:r>
            <a:r>
              <a:rPr lang="en-US" dirty="0" err="1">
                <a:sym typeface="Roboto"/>
              </a:rPr>
              <a:t>escuela</a:t>
            </a:r>
            <a:r>
              <a:rPr lang="en-US" dirty="0">
                <a:sym typeface="Roboto"/>
              </a:rPr>
              <a:t>, y el </a:t>
            </a:r>
            <a:r>
              <a:rPr lang="en-US" dirty="0" err="1">
                <a:sym typeface="Roboto"/>
              </a:rPr>
              <a:t>mundo</a:t>
            </a:r>
            <a:endParaRPr lang="en-US" dirty="0">
              <a:sym typeface="Roboto"/>
            </a:endParaRPr>
          </a:p>
          <a:p>
            <a:pPr lvl="0"/>
            <a:r>
              <a:rPr lang="en-US" dirty="0" err="1">
                <a:sym typeface="Roboto"/>
              </a:rPr>
              <a:t>Presenta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un </a:t>
            </a:r>
            <a:r>
              <a:rPr lang="en-US" dirty="0" err="1">
                <a:sym typeface="Roboto"/>
              </a:rPr>
              <a:t>cuarto</a:t>
            </a:r>
            <a:r>
              <a:rPr lang="en-US" dirty="0">
                <a:sym typeface="Roboto"/>
              </a:rPr>
              <a:t> de </a:t>
            </a:r>
            <a:r>
              <a:rPr lang="en-US" dirty="0" err="1">
                <a:sym typeface="Roboto"/>
              </a:rPr>
              <a:t>jueceo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sobre</a:t>
            </a:r>
            <a:r>
              <a:rPr lang="en-US" dirty="0">
                <a:sym typeface="Roboto"/>
              </a:rPr>
              <a:t> el </a:t>
            </a:r>
            <a:r>
              <a:rPr lang="en-US" dirty="0" err="1">
                <a:sym typeface="Roboto"/>
              </a:rPr>
              <a:t>diseño</a:t>
            </a:r>
            <a:r>
              <a:rPr lang="en-US" dirty="0">
                <a:sym typeface="Roboto"/>
              </a:rPr>
              <a:t> del robot, el </a:t>
            </a:r>
            <a:r>
              <a:rPr lang="en-US" dirty="0" err="1">
                <a:sym typeface="Roboto"/>
              </a:rPr>
              <a:t>proceso</a:t>
            </a:r>
            <a:r>
              <a:rPr lang="en-US" dirty="0">
                <a:sym typeface="Roboto"/>
              </a:rPr>
              <a:t> de </a:t>
            </a:r>
            <a:r>
              <a:rPr lang="en-US" dirty="0" err="1">
                <a:sym typeface="Roboto"/>
              </a:rPr>
              <a:t>diseño</a:t>
            </a:r>
            <a:r>
              <a:rPr lang="en-US" dirty="0">
                <a:sym typeface="Roboto"/>
              </a:rPr>
              <a:t>, </a:t>
            </a:r>
            <a:r>
              <a:rPr lang="en-US" dirty="0" err="1">
                <a:sym typeface="Roboto"/>
              </a:rPr>
              <a:t>programación</a:t>
            </a:r>
            <a:r>
              <a:rPr lang="en-US" dirty="0">
                <a:sym typeface="Roboto"/>
              </a:rPr>
              <a:t>, </a:t>
            </a:r>
            <a:r>
              <a:rPr lang="en-US" dirty="0" err="1">
                <a:sym typeface="Roboto"/>
              </a:rPr>
              <a:t>alcance</a:t>
            </a:r>
            <a:r>
              <a:rPr lang="en-US" dirty="0">
                <a:sym typeface="Roboto"/>
              </a:rPr>
              <a:t> a la </a:t>
            </a:r>
            <a:r>
              <a:rPr lang="en-US" dirty="0" err="1">
                <a:sym typeface="Roboto"/>
              </a:rPr>
              <a:t>comunidad</a:t>
            </a:r>
            <a:r>
              <a:rPr lang="en-US" dirty="0">
                <a:sym typeface="Roboto"/>
              </a:rPr>
              <a:t>, y el </a:t>
            </a:r>
            <a:r>
              <a:rPr lang="en-US" dirty="0" err="1">
                <a:sym typeface="Roboto"/>
              </a:rPr>
              <a:t>camino</a:t>
            </a:r>
            <a:r>
              <a:rPr lang="en-US" dirty="0">
                <a:sym typeface="Roboto"/>
              </a:rPr>
              <a:t> del </a:t>
            </a:r>
            <a:r>
              <a:rPr lang="en-US" dirty="0" err="1">
                <a:sym typeface="Roboto"/>
              </a:rPr>
              <a:t>equipo</a:t>
            </a:r>
            <a:r>
              <a:rPr lang="en-US" dirty="0">
                <a:sym typeface="Roboto"/>
              </a:rPr>
              <a:t> </a:t>
            </a:r>
          </a:p>
          <a:p>
            <a:pPr lvl="0"/>
            <a:r>
              <a:rPr lang="en-US" dirty="0">
                <a:sym typeface="Roboto"/>
              </a:rPr>
              <a:t>El </a:t>
            </a:r>
            <a:r>
              <a:rPr lang="en-US" dirty="0" err="1">
                <a:sym typeface="Roboto"/>
              </a:rPr>
              <a:t>avance</a:t>
            </a:r>
            <a:r>
              <a:rPr lang="en-US" dirty="0">
                <a:sym typeface="Roboto"/>
              </a:rPr>
              <a:t> se </a:t>
            </a:r>
            <a:r>
              <a:rPr lang="en-US" dirty="0" err="1">
                <a:sym typeface="Roboto"/>
              </a:rPr>
              <a:t>basa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ganar</a:t>
            </a:r>
            <a:r>
              <a:rPr lang="en-US" dirty="0">
                <a:sym typeface="Roboto"/>
              </a:rPr>
              <a:t> la </a:t>
            </a:r>
            <a:r>
              <a:rPr lang="en-US" dirty="0" err="1">
                <a:sym typeface="Roboto"/>
              </a:rPr>
              <a:t>competencia</a:t>
            </a:r>
            <a:r>
              <a:rPr lang="en-US" dirty="0">
                <a:sym typeface="Roboto"/>
              </a:rPr>
              <a:t> o </a:t>
            </a:r>
            <a:r>
              <a:rPr lang="en-US" dirty="0" err="1">
                <a:sym typeface="Roboto"/>
              </a:rPr>
              <a:t>premioss</a:t>
            </a:r>
            <a:endParaRPr lang="en-US" dirty="0">
              <a:sym typeface="Roboto"/>
            </a:endParaRPr>
          </a:p>
          <a:p>
            <a:endParaRPr lang="en-US" dirty="0"/>
          </a:p>
        </p:txBody>
      </p:sp>
      <p:pic>
        <p:nvPicPr>
          <p:cNvPr id="4" name="Google Shape;177;g82e6fcbc00_0_42">
            <a:extLst>
              <a:ext uri="{FF2B5EF4-FFF2-40B4-BE49-F238E27FC236}">
                <a16:creationId xmlns:a16="http://schemas.microsoft.com/office/drawing/2014/main" id="{3DFD3039-AB59-F842-8A75-A20A6331B19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83818" y="2778686"/>
            <a:ext cx="2415825" cy="19000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7881E9E-7CDC-064E-9E36-52971EDD849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25E714-1F58-AA4C-813E-66A8D501A13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78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C673A-DE39-3245-8A8B-E11CB948F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FIRST Robotics Challenge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A9B9BE-B7FA-4948-AC4F-1AD98A382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249680"/>
            <a:ext cx="5511099" cy="5029199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 err="1"/>
              <a:t>Edades</a:t>
            </a:r>
            <a:r>
              <a:rPr lang="en-US" dirty="0"/>
              <a:t> de 14-18</a:t>
            </a:r>
          </a:p>
          <a:p>
            <a:pPr lvl="0"/>
            <a:r>
              <a:rPr lang="en-US" dirty="0"/>
              <a:t>Bajo </a:t>
            </a:r>
            <a:r>
              <a:rPr lang="en-US" dirty="0" err="1"/>
              <a:t>reglas</a:t>
            </a:r>
            <a:r>
              <a:rPr lang="en-US" dirty="0"/>
              <a:t> </a:t>
            </a:r>
            <a:r>
              <a:rPr lang="en-US" dirty="0" err="1"/>
              <a:t>estrictas</a:t>
            </a:r>
            <a:r>
              <a:rPr lang="en-US" dirty="0"/>
              <a:t>, </a:t>
            </a:r>
            <a:r>
              <a:rPr lang="en-US" dirty="0" err="1"/>
              <a:t>tiempo</a:t>
            </a:r>
            <a:r>
              <a:rPr lang="en-US" dirty="0"/>
              <a:t> </a:t>
            </a:r>
            <a:r>
              <a:rPr lang="en-US" dirty="0" err="1"/>
              <a:t>límite</a:t>
            </a:r>
            <a:r>
              <a:rPr lang="en-US" dirty="0"/>
              <a:t>, y </a:t>
            </a:r>
            <a:r>
              <a:rPr lang="en-US" dirty="0" err="1"/>
              <a:t>recursos</a:t>
            </a:r>
            <a:r>
              <a:rPr lang="en-US" dirty="0"/>
              <a:t>, </a:t>
            </a:r>
            <a:r>
              <a:rPr lang="en-US" dirty="0" err="1"/>
              <a:t>equipos</a:t>
            </a:r>
            <a:r>
              <a:rPr lang="en-US" dirty="0"/>
              <a:t> de </a:t>
            </a:r>
            <a:r>
              <a:rPr lang="en-US" dirty="0" err="1"/>
              <a:t>estudiantes</a:t>
            </a:r>
            <a:r>
              <a:rPr lang="en-US" dirty="0"/>
              <a:t> son </a:t>
            </a:r>
            <a:r>
              <a:rPr lang="en-US" dirty="0" err="1"/>
              <a:t>retados</a:t>
            </a:r>
            <a:r>
              <a:rPr lang="en-US" dirty="0"/>
              <a:t> a </a:t>
            </a:r>
            <a:r>
              <a:rPr lang="en-US" dirty="0" err="1"/>
              <a:t>recaudar</a:t>
            </a:r>
            <a:r>
              <a:rPr lang="en-US" dirty="0"/>
              <a:t> </a:t>
            </a:r>
            <a:r>
              <a:rPr lang="en-US" dirty="0" err="1"/>
              <a:t>fondos</a:t>
            </a:r>
            <a:r>
              <a:rPr lang="en-US" dirty="0"/>
              <a:t>, </a:t>
            </a:r>
            <a:r>
              <a:rPr lang="en-US" dirty="0" err="1"/>
              <a:t>diseñar</a:t>
            </a:r>
            <a:r>
              <a:rPr lang="en-US" dirty="0"/>
              <a:t> una “</a:t>
            </a:r>
            <a:r>
              <a:rPr lang="en-US" dirty="0" err="1"/>
              <a:t>marca</a:t>
            </a:r>
            <a:r>
              <a:rPr lang="en-US" dirty="0"/>
              <a:t>” del </a:t>
            </a:r>
            <a:r>
              <a:rPr lang="en-US" dirty="0" err="1"/>
              <a:t>equipo</a:t>
            </a:r>
            <a:r>
              <a:rPr lang="en-US" dirty="0"/>
              <a:t>, </a:t>
            </a:r>
            <a:r>
              <a:rPr lang="en-US" dirty="0" err="1"/>
              <a:t>mejorar</a:t>
            </a:r>
            <a:r>
              <a:rPr lang="en-US" dirty="0"/>
              <a:t> </a:t>
            </a:r>
            <a:r>
              <a:rPr lang="en-US" dirty="0" err="1"/>
              <a:t>habilidades</a:t>
            </a:r>
            <a:r>
              <a:rPr lang="en-US" dirty="0"/>
              <a:t> de </a:t>
            </a:r>
            <a:r>
              <a:rPr lang="en-US" dirty="0" err="1"/>
              <a:t>trabajo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equipo</a:t>
            </a:r>
            <a:r>
              <a:rPr lang="en-US" dirty="0"/>
              <a:t>, y construer y </a:t>
            </a:r>
            <a:r>
              <a:rPr lang="en-US" dirty="0" err="1"/>
              <a:t>programar</a:t>
            </a:r>
            <a:r>
              <a:rPr lang="en-US" dirty="0"/>
              <a:t> robots de </a:t>
            </a:r>
            <a:r>
              <a:rPr lang="en-US" dirty="0" err="1"/>
              <a:t>tamaño</a:t>
            </a:r>
            <a:r>
              <a:rPr lang="en-US" dirty="0"/>
              <a:t> industrial para </a:t>
            </a:r>
            <a:r>
              <a:rPr lang="en-US" dirty="0" err="1"/>
              <a:t>jugar</a:t>
            </a:r>
            <a:r>
              <a:rPr lang="en-US" dirty="0"/>
              <a:t> un </a:t>
            </a:r>
            <a:r>
              <a:rPr lang="en-US" dirty="0" err="1"/>
              <a:t>juego</a:t>
            </a:r>
            <a:r>
              <a:rPr lang="en-US" dirty="0"/>
              <a:t> </a:t>
            </a:r>
            <a:r>
              <a:rPr lang="en-US" dirty="0" err="1"/>
              <a:t>difícil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una cancha </a:t>
            </a:r>
            <a:r>
              <a:rPr lang="en-US" dirty="0" err="1"/>
              <a:t>en</a:t>
            </a:r>
            <a:r>
              <a:rPr lang="en-US" dirty="0"/>
              <a:t> contra de </a:t>
            </a:r>
            <a:r>
              <a:rPr lang="en-US" dirty="0" err="1"/>
              <a:t>competidores</a:t>
            </a:r>
            <a:r>
              <a:rPr lang="en-US" dirty="0"/>
              <a:t> </a:t>
            </a:r>
            <a:r>
              <a:rPr lang="en-US" dirty="0" err="1"/>
              <a:t>parecidos</a:t>
            </a:r>
            <a:r>
              <a:rPr lang="en-US" dirty="0"/>
              <a:t>(3 v 3)</a:t>
            </a:r>
          </a:p>
          <a:p>
            <a:pPr lvl="0"/>
            <a:r>
              <a:rPr lang="en-US" dirty="0"/>
              <a:t>Motiva a </a:t>
            </a:r>
            <a:r>
              <a:rPr lang="en-US" dirty="0" err="1"/>
              <a:t>esparcir</a:t>
            </a:r>
            <a:r>
              <a:rPr lang="en-US" dirty="0"/>
              <a:t> STEM y FIRST a </a:t>
            </a:r>
            <a:r>
              <a:rPr lang="en-US" dirty="0" err="1"/>
              <a:t>través</a:t>
            </a:r>
            <a:r>
              <a:rPr lang="en-US" dirty="0"/>
              <a:t> de la </a:t>
            </a:r>
            <a:r>
              <a:rPr lang="en-US" dirty="0" err="1"/>
              <a:t>comunidad</a:t>
            </a:r>
            <a:r>
              <a:rPr lang="en-US" dirty="0"/>
              <a:t>, </a:t>
            </a:r>
            <a:r>
              <a:rPr lang="en-US" dirty="0" err="1"/>
              <a:t>escuela</a:t>
            </a:r>
            <a:r>
              <a:rPr lang="en-US" dirty="0"/>
              <a:t>, y el </a:t>
            </a:r>
            <a:r>
              <a:rPr lang="en-US" dirty="0" err="1"/>
              <a:t>mundo</a:t>
            </a:r>
            <a:endParaRPr lang="en-US" dirty="0"/>
          </a:p>
          <a:p>
            <a:pPr lvl="0"/>
            <a:r>
              <a:rPr lang="en-US" dirty="0"/>
              <a:t>El </a:t>
            </a:r>
            <a:r>
              <a:rPr lang="en-US" dirty="0" err="1"/>
              <a:t>avance</a:t>
            </a:r>
            <a:r>
              <a:rPr lang="en-US" dirty="0"/>
              <a:t> es </a:t>
            </a:r>
            <a:r>
              <a:rPr lang="en-US" dirty="0" err="1"/>
              <a:t>toda</a:t>
            </a:r>
            <a:r>
              <a:rPr lang="en-US" dirty="0"/>
              <a:t> la </a:t>
            </a:r>
            <a:r>
              <a:rPr lang="en-US" dirty="0" err="1"/>
              <a:t>alianza</a:t>
            </a:r>
            <a:r>
              <a:rPr lang="en-US" dirty="0"/>
              <a:t> </a:t>
            </a:r>
            <a:r>
              <a:rPr lang="en-US" dirty="0" err="1"/>
              <a:t>ganadora</a:t>
            </a:r>
            <a:r>
              <a:rPr lang="en-US" dirty="0"/>
              <a:t>, Chairman’s </a:t>
            </a:r>
            <a:r>
              <a:rPr lang="en-US" dirty="0" err="1"/>
              <a:t>Awar</a:t>
            </a:r>
            <a:r>
              <a:rPr lang="en-US" dirty="0"/>
              <a:t>, y la </a:t>
            </a:r>
            <a:r>
              <a:rPr lang="en-US" dirty="0" err="1"/>
              <a:t>lotería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CEC1F6-3DE1-A641-9944-55FC1AEDD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179" y="2640198"/>
            <a:ext cx="2752935" cy="1879249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A75523C-5319-E140-A983-4E6A6425BC6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EC3703-CAFA-4A48-AFAB-A9F98CF3D7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3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04D4B-6D0D-6B40-A71A-6EAAE7F2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ym typeface="Audiowide"/>
              </a:rPr>
              <a:t>Etiqueta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6640CD-23CE-D44A-AD3C-DDD55C877D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99BEFC-4CE4-134D-A421-532965E599D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B5F1A-8D16-6E46-B0B8-E7A0A71EC0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7AB6-B385-4F44-AEE4-5CA979BB7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Gracious Professionalism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44A6B-0F7B-9F45-BF5F-4A485730BC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dirty="0" err="1">
                <a:sym typeface="Roboto"/>
              </a:rPr>
              <a:t>Definición</a:t>
            </a:r>
            <a:r>
              <a:rPr lang="en-US" dirty="0">
                <a:sym typeface="Roboto"/>
              </a:rPr>
              <a:t>: </a:t>
            </a:r>
            <a:r>
              <a:rPr lang="en-US" dirty="0" err="1">
                <a:sym typeface="Roboto"/>
              </a:rPr>
              <a:t>demostrar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actitudes</a:t>
            </a:r>
            <a:r>
              <a:rPr lang="en-US" dirty="0">
                <a:sym typeface="Roboto"/>
              </a:rPr>
              <a:t> y </a:t>
            </a:r>
            <a:r>
              <a:rPr lang="en-US" dirty="0" err="1">
                <a:sym typeface="Roboto"/>
              </a:rPr>
              <a:t>comportamientos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agraciadas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durante</a:t>
            </a:r>
            <a:r>
              <a:rPr lang="en-US" dirty="0">
                <a:sym typeface="Roboto"/>
              </a:rPr>
              <a:t> las </a:t>
            </a:r>
            <a:r>
              <a:rPr lang="en-US" dirty="0" err="1">
                <a:sym typeface="Roboto"/>
              </a:rPr>
              <a:t>competencias</a:t>
            </a:r>
            <a:r>
              <a:rPr lang="en-US" dirty="0">
                <a:sym typeface="Roboto"/>
              </a:rPr>
              <a:t>, </a:t>
            </a:r>
            <a:r>
              <a:rPr lang="en-US" dirty="0" err="1">
                <a:sym typeface="Roboto"/>
              </a:rPr>
              <a:t>respetando</a:t>
            </a:r>
            <a:r>
              <a:rPr lang="en-US" dirty="0">
                <a:sym typeface="Roboto"/>
              </a:rPr>
              <a:t> a </a:t>
            </a:r>
            <a:r>
              <a:rPr lang="en-US" dirty="0" err="1">
                <a:sym typeface="Roboto"/>
              </a:rPr>
              <a:t>otros</a:t>
            </a:r>
            <a:r>
              <a:rPr lang="en-US" dirty="0">
                <a:sym typeface="Roboto"/>
              </a:rPr>
              <a:t>, y </a:t>
            </a:r>
            <a:r>
              <a:rPr lang="en-US" dirty="0" err="1">
                <a:sym typeface="Roboto"/>
              </a:rPr>
              <a:t>dejar</a:t>
            </a:r>
            <a:r>
              <a:rPr lang="en-US" dirty="0">
                <a:sym typeface="Roboto"/>
              </a:rPr>
              <a:t> que ese </a:t>
            </a:r>
            <a:r>
              <a:rPr lang="en-US" dirty="0" err="1">
                <a:sym typeface="Roboto"/>
              </a:rPr>
              <a:t>respeto</a:t>
            </a:r>
            <a:r>
              <a:rPr lang="en-US" dirty="0">
                <a:sym typeface="Roboto"/>
              </a:rPr>
              <a:t> se </a:t>
            </a:r>
            <a:r>
              <a:rPr lang="en-US" dirty="0" err="1">
                <a:sym typeface="Roboto"/>
              </a:rPr>
              <a:t>demuestre</a:t>
            </a:r>
            <a:r>
              <a:rPr lang="en-US" dirty="0">
                <a:sym typeface="Roboto"/>
              </a:rPr>
              <a:t> con </a:t>
            </a:r>
            <a:r>
              <a:rPr lang="en-US" dirty="0" err="1">
                <a:sym typeface="Roboto"/>
              </a:rPr>
              <a:t>acciones</a:t>
            </a:r>
            <a:r>
              <a:rPr lang="en-US" dirty="0">
                <a:sym typeface="Roboto"/>
              </a:rPr>
              <a:t>, y </a:t>
            </a:r>
            <a:r>
              <a:rPr lang="en-US" dirty="0" err="1">
                <a:sym typeface="Roboto"/>
              </a:rPr>
              <a:t>hacer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contribuciones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valiosas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una </a:t>
            </a:r>
            <a:r>
              <a:rPr lang="en-US" dirty="0" err="1">
                <a:sym typeface="Roboto"/>
              </a:rPr>
              <a:t>manera</a:t>
            </a:r>
            <a:r>
              <a:rPr lang="en-US" dirty="0">
                <a:sym typeface="Roboto"/>
              </a:rPr>
              <a:t> que sea </a:t>
            </a:r>
            <a:r>
              <a:rPr lang="en-US" dirty="0" err="1">
                <a:sym typeface="Roboto"/>
              </a:rPr>
              <a:t>agradable</a:t>
            </a:r>
            <a:r>
              <a:rPr lang="en-US" dirty="0">
                <a:sym typeface="Roboto"/>
              </a:rPr>
              <a:t> a los </a:t>
            </a:r>
            <a:r>
              <a:rPr lang="en-US" dirty="0" err="1">
                <a:sym typeface="Roboto"/>
              </a:rPr>
              <a:t>otros</a:t>
            </a:r>
            <a:r>
              <a:rPr lang="en-US" dirty="0">
                <a:sym typeface="Roboto"/>
              </a:rPr>
              <a:t>. </a:t>
            </a:r>
          </a:p>
          <a:p>
            <a:pPr lvl="0"/>
            <a:r>
              <a:rPr lang="en-US" dirty="0">
                <a:sym typeface="Roboto"/>
              </a:rPr>
              <a:t>¿Por </a:t>
            </a:r>
            <a:r>
              <a:rPr lang="en-US" dirty="0" err="1">
                <a:sym typeface="Roboto"/>
              </a:rPr>
              <a:t>qué</a:t>
            </a:r>
            <a:r>
              <a:rPr lang="en-US" dirty="0">
                <a:sym typeface="Roboto"/>
              </a:rPr>
              <a:t> es </a:t>
            </a:r>
            <a:r>
              <a:rPr lang="en-US" dirty="0" err="1">
                <a:sym typeface="Roboto"/>
              </a:rPr>
              <a:t>importante</a:t>
            </a:r>
            <a:r>
              <a:rPr lang="en-US" dirty="0">
                <a:sym typeface="Roboto"/>
              </a:rPr>
              <a:t> el ser “gracious professionals”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competencias</a:t>
            </a:r>
            <a:r>
              <a:rPr lang="en-US" dirty="0">
                <a:sym typeface="Roboto"/>
              </a:rPr>
              <a:t>?</a:t>
            </a:r>
          </a:p>
          <a:p>
            <a:pPr lvl="1"/>
            <a:r>
              <a:rPr lang="en-US" dirty="0">
                <a:sym typeface="Roboto"/>
              </a:rPr>
              <a:t>Los </a:t>
            </a:r>
            <a:r>
              <a:rPr lang="en-US" dirty="0" err="1">
                <a:sym typeface="Roboto"/>
              </a:rPr>
              <a:t>jueces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buscan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equipos</a:t>
            </a:r>
            <a:r>
              <a:rPr lang="en-US" dirty="0">
                <a:sym typeface="Roboto"/>
              </a:rPr>
              <a:t> que </a:t>
            </a:r>
            <a:r>
              <a:rPr lang="en-US" dirty="0" err="1">
                <a:sym typeface="Roboto"/>
              </a:rPr>
              <a:t>demuestren</a:t>
            </a:r>
            <a:r>
              <a:rPr lang="en-US" dirty="0">
                <a:sym typeface="Roboto"/>
              </a:rPr>
              <a:t> gracious professionalism para </a:t>
            </a:r>
            <a:r>
              <a:rPr lang="en-US" dirty="0" err="1">
                <a:sym typeface="Roboto"/>
              </a:rPr>
              <a:t>cada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premio</a:t>
            </a:r>
            <a:endParaRPr lang="en-US" dirty="0">
              <a:sym typeface="Roboto"/>
            </a:endParaRPr>
          </a:p>
          <a:p>
            <a:pPr lvl="1"/>
            <a:r>
              <a:rPr lang="en-US" dirty="0" err="1">
                <a:sym typeface="Roboto"/>
              </a:rPr>
              <a:t>Puede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excluir</a:t>
            </a:r>
            <a:r>
              <a:rPr lang="en-US" dirty="0">
                <a:sym typeface="Roboto"/>
              </a:rPr>
              <a:t> a </a:t>
            </a:r>
            <a:r>
              <a:rPr lang="en-US" dirty="0" err="1">
                <a:sym typeface="Roboto"/>
              </a:rPr>
              <a:t>tu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equipo</a:t>
            </a:r>
            <a:r>
              <a:rPr lang="en-US" dirty="0">
                <a:sym typeface="Roboto"/>
              </a:rPr>
              <a:t> de ser </a:t>
            </a:r>
            <a:r>
              <a:rPr lang="en-US" dirty="0" err="1">
                <a:sym typeface="Roboto"/>
              </a:rPr>
              <a:t>considerado</a:t>
            </a:r>
            <a:r>
              <a:rPr lang="en-US" dirty="0">
                <a:sym typeface="Roboto"/>
              </a:rPr>
              <a:t> para </a:t>
            </a:r>
            <a:r>
              <a:rPr lang="en-US" dirty="0" err="1">
                <a:sym typeface="Roboto"/>
              </a:rPr>
              <a:t>premios</a:t>
            </a:r>
            <a:endParaRPr lang="en-US" dirty="0">
              <a:sym typeface="Roboto"/>
            </a:endParaRPr>
          </a:p>
          <a:p>
            <a:pPr lvl="1"/>
            <a:r>
              <a:rPr lang="en-US" dirty="0" err="1">
                <a:sym typeface="Roboto"/>
              </a:rPr>
              <a:t>Construye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respeto</a:t>
            </a:r>
            <a:r>
              <a:rPr lang="en-US" dirty="0">
                <a:sym typeface="Roboto"/>
              </a:rPr>
              <a:t> para </a:t>
            </a:r>
            <a:r>
              <a:rPr lang="en-US" dirty="0" err="1">
                <a:sym typeface="Roboto"/>
              </a:rPr>
              <a:t>tu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equipo</a:t>
            </a:r>
            <a:endParaRPr lang="en-US" dirty="0">
              <a:sym typeface="Roboto"/>
            </a:endParaRPr>
          </a:p>
          <a:p>
            <a:pPr lvl="1"/>
            <a:r>
              <a:rPr lang="en-US" dirty="0">
                <a:sym typeface="Roboto"/>
              </a:rPr>
              <a:t>Se </a:t>
            </a:r>
            <a:r>
              <a:rPr lang="en-US" dirty="0" err="1">
                <a:sym typeface="Roboto"/>
              </a:rPr>
              <a:t>extiende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más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allá</a:t>
            </a:r>
            <a:r>
              <a:rPr lang="en-US" dirty="0">
                <a:sym typeface="Roboto"/>
              </a:rPr>
              <a:t> de </a:t>
            </a:r>
            <a:r>
              <a:rPr lang="en-US" dirty="0" err="1">
                <a:sym typeface="Roboto"/>
              </a:rPr>
              <a:t>tu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equipo</a:t>
            </a:r>
            <a:r>
              <a:rPr lang="en-US" dirty="0">
                <a:sym typeface="Roboto"/>
              </a:rPr>
              <a:t> – </a:t>
            </a:r>
            <a:r>
              <a:rPr lang="en-US" dirty="0" err="1">
                <a:sym typeface="Roboto"/>
              </a:rPr>
              <a:t>aplica</a:t>
            </a:r>
            <a:r>
              <a:rPr lang="en-US" dirty="0">
                <a:sym typeface="Roboto"/>
              </a:rPr>
              <a:t> a los que </a:t>
            </a:r>
            <a:r>
              <a:rPr lang="en-US" dirty="0" err="1">
                <a:sym typeface="Roboto"/>
              </a:rPr>
              <a:t>te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apoyan</a:t>
            </a:r>
            <a:r>
              <a:rPr lang="en-US" dirty="0">
                <a:sym typeface="Roboto"/>
              </a:rPr>
              <a:t> </a:t>
            </a:r>
          </a:p>
          <a:p>
            <a:pPr lvl="0"/>
            <a:r>
              <a:rPr lang="en-US" dirty="0">
                <a:sym typeface="Roboto"/>
              </a:rPr>
              <a:t>¡</a:t>
            </a:r>
            <a:r>
              <a:rPr lang="en-US" dirty="0" err="1">
                <a:sym typeface="Roboto"/>
              </a:rPr>
              <a:t>Ayuda</a:t>
            </a:r>
            <a:r>
              <a:rPr lang="en-US" dirty="0">
                <a:sym typeface="Roboto"/>
              </a:rPr>
              <a:t> a </a:t>
            </a:r>
            <a:r>
              <a:rPr lang="en-US" dirty="0" err="1">
                <a:sym typeface="Roboto"/>
              </a:rPr>
              <a:t>otros</a:t>
            </a:r>
            <a:r>
              <a:rPr lang="en-US" dirty="0">
                <a:sym typeface="Roboto"/>
              </a:rPr>
              <a:t> y que no </a:t>
            </a:r>
            <a:r>
              <a:rPr lang="en-US" dirty="0" err="1">
                <a:sym typeface="Roboto"/>
              </a:rPr>
              <a:t>te</a:t>
            </a:r>
            <a:r>
              <a:rPr lang="en-US" dirty="0">
                <a:sym typeface="Roboto"/>
              </a:rPr>
              <a:t> de </a:t>
            </a:r>
            <a:r>
              <a:rPr lang="en-US" dirty="0" err="1">
                <a:sym typeface="Roboto"/>
              </a:rPr>
              <a:t>miedo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pedir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ayuda</a:t>
            </a:r>
            <a:r>
              <a:rPr lang="en-US" dirty="0">
                <a:sym typeface="Roboto"/>
              </a:rPr>
              <a:t>! </a:t>
            </a:r>
            <a:r>
              <a:rPr lang="en-US" dirty="0" err="1">
                <a:sym typeface="Roboto"/>
              </a:rPr>
              <a:t>Coopertition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sobre</a:t>
            </a:r>
            <a:r>
              <a:rPr lang="en-US" dirty="0">
                <a:sym typeface="Roboto"/>
              </a:rPr>
              <a:t> la </a:t>
            </a:r>
            <a:r>
              <a:rPr lang="en-US" dirty="0" err="1">
                <a:sym typeface="Roboto"/>
              </a:rPr>
              <a:t>competencia</a:t>
            </a:r>
            <a:r>
              <a:rPr lang="en-US" dirty="0">
                <a:sym typeface="Roboto"/>
              </a:rPr>
              <a:t> </a:t>
            </a:r>
          </a:p>
          <a:p>
            <a:pPr lvl="0"/>
            <a:r>
              <a:rPr lang="en-US" dirty="0" err="1">
                <a:sym typeface="Roboto"/>
              </a:rPr>
              <a:t>Practicar</a:t>
            </a:r>
            <a:r>
              <a:rPr lang="en-US" dirty="0">
                <a:sym typeface="Roboto"/>
              </a:rPr>
              <a:t> gracious professionalism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presencia</a:t>
            </a:r>
            <a:r>
              <a:rPr lang="en-US" dirty="0">
                <a:sym typeface="Roboto"/>
              </a:rPr>
              <a:t> de los voluntaries y </a:t>
            </a:r>
            <a:r>
              <a:rPr lang="en-US" dirty="0" err="1">
                <a:sym typeface="Roboto"/>
              </a:rPr>
              <a:t>respetarlos</a:t>
            </a:r>
            <a:r>
              <a:rPr lang="en-US" dirty="0">
                <a:sym typeface="Roboto"/>
              </a:rPr>
              <a:t> es </a:t>
            </a:r>
            <a:r>
              <a:rPr lang="en-US" dirty="0" err="1">
                <a:sym typeface="Roboto"/>
              </a:rPr>
              <a:t>importante</a:t>
            </a:r>
            <a:endParaRPr lang="en-US" dirty="0">
              <a:sym typeface="Roboto"/>
            </a:endParaRPr>
          </a:p>
          <a:p>
            <a:pPr lvl="0"/>
            <a:r>
              <a:rPr lang="en-US" dirty="0">
                <a:sym typeface="Roboto"/>
              </a:rPr>
              <a:t>¡</a:t>
            </a:r>
            <a:r>
              <a:rPr lang="en-US" dirty="0" err="1">
                <a:sym typeface="Roboto"/>
              </a:rPr>
              <a:t>Practícala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el </a:t>
            </a:r>
            <a:r>
              <a:rPr lang="en-US" dirty="0" err="1">
                <a:sym typeface="Roboto"/>
              </a:rPr>
              <a:t>día</a:t>
            </a:r>
            <a:r>
              <a:rPr lang="en-US" dirty="0">
                <a:sym typeface="Roboto"/>
              </a:rPr>
              <a:t> a </a:t>
            </a:r>
            <a:r>
              <a:rPr lang="en-US" dirty="0" err="1">
                <a:sym typeface="Roboto"/>
              </a:rPr>
              <a:t>día</a:t>
            </a:r>
            <a:r>
              <a:rPr lang="en-US" dirty="0">
                <a:sym typeface="Roboto"/>
              </a:rPr>
              <a:t>!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8396A7-E57E-0746-A55A-E2AA30B89B7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FE5D6A-E60F-9146-B259-47EAC8BEFA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234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4F7BC-644C-8946-8859-C069C7D1D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Créditos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32EDF-05E4-124C-AACA-8ABCBA3087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lección</a:t>
            </a:r>
            <a:r>
              <a:rPr lang="en-US" dirty="0"/>
              <a:t> </a:t>
            </a:r>
            <a:r>
              <a:rPr lang="en-US" dirty="0" err="1"/>
              <a:t>fue</a:t>
            </a:r>
            <a:r>
              <a:rPr lang="en-US" dirty="0"/>
              <a:t> </a:t>
            </a:r>
            <a:r>
              <a:rPr lang="en-US" dirty="0" err="1"/>
              <a:t>escrita</a:t>
            </a:r>
            <a:r>
              <a:rPr lang="en-US" dirty="0"/>
              <a:t> por The Bionic Tigers 10464 para FTCTutorials.com</a:t>
            </a:r>
          </a:p>
          <a:p>
            <a:pPr lvl="0"/>
            <a:r>
              <a:rPr lang="en-US" dirty="0" err="1"/>
              <a:t>Puedes</a:t>
            </a:r>
            <a:r>
              <a:rPr lang="en-US" dirty="0"/>
              <a:t> </a:t>
            </a:r>
            <a:r>
              <a:rPr lang="en-US" dirty="0" err="1"/>
              <a:t>contactar</a:t>
            </a:r>
            <a:r>
              <a:rPr lang="en-US" dirty="0"/>
              <a:t> al </a:t>
            </a:r>
            <a:r>
              <a:rPr lang="en-US" dirty="0" err="1"/>
              <a:t>autor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: </a:t>
            </a:r>
          </a:p>
          <a:p>
            <a:pPr lvl="1"/>
            <a:r>
              <a:rPr lang="en-US" dirty="0" err="1">
                <a:sym typeface="Audiowide"/>
              </a:rPr>
              <a:t>Página</a:t>
            </a:r>
            <a:r>
              <a:rPr lang="en-US" dirty="0">
                <a:sym typeface="Audiowide"/>
              </a:rPr>
              <a:t> Web:</a:t>
            </a:r>
          </a:p>
          <a:p>
            <a:pPr lvl="2"/>
            <a:r>
              <a:rPr lang="en-US" dirty="0">
                <a:sym typeface="Audiowide"/>
                <a:hlinkClick r:id="rId2"/>
              </a:rPr>
              <a:t>http://lovelandrobotics.com/team10464</a:t>
            </a:r>
            <a:endParaRPr lang="en-US" dirty="0">
              <a:sym typeface="Audiowide"/>
            </a:endParaRPr>
          </a:p>
          <a:p>
            <a:pPr lvl="1"/>
            <a:r>
              <a:rPr lang="en-US" dirty="0">
                <a:sym typeface="Audiowide"/>
              </a:rPr>
              <a:t>Twitter:</a:t>
            </a:r>
          </a:p>
          <a:p>
            <a:pPr lvl="2"/>
            <a:r>
              <a:rPr lang="en-US" dirty="0">
                <a:sym typeface="Cambria"/>
              </a:rPr>
              <a:t>@</a:t>
            </a:r>
            <a:r>
              <a:rPr lang="en-US" dirty="0" err="1">
                <a:sym typeface="Audiowide"/>
              </a:rPr>
              <a:t>BionicTigersFTC</a:t>
            </a:r>
            <a:endParaRPr lang="en-US" dirty="0">
              <a:sym typeface="Audiowide"/>
            </a:endParaRPr>
          </a:p>
          <a:p>
            <a:pPr lvl="1"/>
            <a:r>
              <a:rPr lang="en-US" dirty="0">
                <a:sym typeface="Audiowide"/>
              </a:rPr>
              <a:t>Email:</a:t>
            </a:r>
          </a:p>
          <a:p>
            <a:pPr lvl="2"/>
            <a:r>
              <a:rPr lang="en-US" dirty="0">
                <a:sym typeface="Audiowide"/>
                <a:hlinkClick r:id="rId3"/>
              </a:rPr>
              <a:t>BionicTigers10464</a:t>
            </a:r>
            <a:r>
              <a:rPr lang="en-US" dirty="0">
                <a:sym typeface="Cambria"/>
                <a:hlinkClick r:id="rId3"/>
              </a:rPr>
              <a:t>@</a:t>
            </a:r>
            <a:r>
              <a:rPr lang="en-US" dirty="0">
                <a:sym typeface="Audiowide"/>
                <a:hlinkClick r:id="rId3"/>
              </a:rPr>
              <a:t>gmail.com</a:t>
            </a:r>
            <a:endParaRPr lang="en-US" dirty="0">
              <a:sym typeface="Audiowide"/>
            </a:endParaRPr>
          </a:p>
          <a:p>
            <a:pPr lvl="0"/>
            <a:r>
              <a:rPr lang="en-US" dirty="0"/>
              <a:t>Más </a:t>
            </a:r>
            <a:r>
              <a:rPr lang="en-US" dirty="0" err="1"/>
              <a:t>lecciones</a:t>
            </a:r>
            <a:r>
              <a:rPr lang="en-US" dirty="0"/>
              <a:t> para FIRST Tech Challenge </a:t>
            </a:r>
            <a:r>
              <a:rPr lang="en-US" dirty="0" err="1"/>
              <a:t>están</a:t>
            </a:r>
            <a:r>
              <a:rPr lang="en-US" dirty="0"/>
              <a:t> </a:t>
            </a:r>
            <a:r>
              <a:rPr lang="en-US" dirty="0" err="1"/>
              <a:t>disponibles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www.FTCtutorials.com</a:t>
            </a:r>
          </a:p>
          <a:p>
            <a:endParaRPr lang="en-US" dirty="0"/>
          </a:p>
        </p:txBody>
      </p:sp>
      <p:sp>
        <p:nvSpPr>
          <p:cNvPr id="10" name="Google Shape;177;p2">
            <a:extLst>
              <a:ext uri="{FF2B5EF4-FFF2-40B4-BE49-F238E27FC236}">
                <a16:creationId xmlns:a16="http://schemas.microsoft.com/office/drawing/2014/main" id="{595FAB39-A8AD-054E-814C-FC9F25AFAC91}"/>
              </a:ext>
            </a:extLst>
          </p:cNvPr>
          <p:cNvSpPr txBox="1"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/>
            <a:r>
              <a:rPr lang="en-US" dirty="0">
                <a:latin typeface="+mn-lt"/>
              </a:rPr>
              <a:t>Copyright 2020 </a:t>
            </a:r>
            <a:r>
              <a:rPr lang="en-US" dirty="0" err="1">
                <a:latin typeface="+mn-lt"/>
              </a:rPr>
              <a:t>FTCTutorials.com</a:t>
            </a:r>
            <a:r>
              <a:rPr lang="en-US" dirty="0">
                <a:latin typeface="+mn-lt"/>
              </a:rPr>
              <a:t> (Last edit 4/1/2020)</a:t>
            </a:r>
          </a:p>
        </p:txBody>
      </p:sp>
      <p:pic>
        <p:nvPicPr>
          <p:cNvPr id="5" name="Google Shape;180;p2">
            <a:extLst>
              <a:ext uri="{FF2B5EF4-FFF2-40B4-BE49-F238E27FC236}">
                <a16:creationId xmlns:a16="http://schemas.microsoft.com/office/drawing/2014/main" id="{C8454D44-92E8-DE45-B737-9EE8FB392DB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24907" b="27729"/>
          <a:stretch/>
        </p:blipFill>
        <p:spPr>
          <a:xfrm>
            <a:off x="5431700" y="2291613"/>
            <a:ext cx="3712299" cy="227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79;p2" descr="Creative Commons License">
            <a:hlinkClick r:id="rId5"/>
            <a:extLst>
              <a:ext uri="{FF2B5EF4-FFF2-40B4-BE49-F238E27FC236}">
                <a16:creationId xmlns:a16="http://schemas.microsoft.com/office/drawing/2014/main" id="{DAE9B576-4B3B-8F4C-BA11-1D09E9F4FBC2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4901" y="5826886"/>
            <a:ext cx="949845" cy="33460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30AC2B1-E4B7-544C-A26E-DEF9D4F3AAD5}"/>
              </a:ext>
            </a:extLst>
          </p:cNvPr>
          <p:cNvSpPr/>
          <p:nvPr/>
        </p:nvSpPr>
        <p:spPr>
          <a:xfrm>
            <a:off x="1530707" y="5778789"/>
            <a:ext cx="7464300" cy="4308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SzPts val="1400"/>
            </a:pP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This work is licensed under a</a:t>
            </a:r>
            <a:endParaRPr lang="en-US" dirty="0">
              <a:solidFill>
                <a:srgbClr val="000000"/>
              </a:solidFill>
              <a:ea typeface="Arial"/>
              <a:cs typeface="Arial"/>
            </a:endParaRPr>
          </a:p>
          <a:p>
            <a:pPr lvl="0" algn="ctr">
              <a:buSzPts val="1400"/>
            </a:pP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 </a:t>
            </a:r>
            <a:r>
              <a:rPr lang="en-US" u="sng" dirty="0">
                <a:solidFill>
                  <a:srgbClr val="4374B7"/>
                </a:solidFill>
                <a:ea typeface="Helvetica Neue"/>
                <a:cs typeface="Helvetica Neue"/>
                <a:sym typeface="Helvetica Neue"/>
                <a:hlinkClick r:id="rId5"/>
              </a:rPr>
              <a:t>Creative Commons Attribution-NonCommercial-ShareAlike 4.0 International License</a:t>
            </a:r>
            <a:r>
              <a:rPr lang="en-US" dirty="0">
                <a:solidFill>
                  <a:srgbClr val="000000"/>
                </a:solidFill>
                <a:ea typeface="Helvetica Neue"/>
                <a:cs typeface="Helvetica Neue"/>
                <a:sym typeface="Helvetica Neue"/>
              </a:rPr>
              <a:t>.</a:t>
            </a:r>
            <a:r>
              <a:rPr lang="en-US" sz="1100" dirty="0">
                <a:solidFill>
                  <a:schemeClr val="dk1"/>
                </a:solidFill>
                <a:ea typeface="Arial"/>
                <a:cs typeface="Arial"/>
              </a:rPr>
              <a:t> </a:t>
            </a:r>
            <a:endParaRPr lang="en-US" sz="1800" dirty="0">
              <a:solidFill>
                <a:srgbClr val="4374B7"/>
              </a:solidFill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B789CB-D4B4-0E40-B5A9-43F56DE9BF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67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"/>
          <p:cNvSpPr txBox="1"/>
          <p:nvPr/>
        </p:nvSpPr>
        <p:spPr>
          <a:xfrm>
            <a:off x="259080" y="365125"/>
            <a:ext cx="8664000" cy="7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1" dirty="0" err="1">
                <a:latin typeface="Abril Fatface"/>
                <a:ea typeface="Abril Fatface"/>
                <a:cs typeface="Abril Fatface"/>
                <a:sym typeface="Abril Fatface"/>
              </a:rPr>
              <a:t>Traducción</a:t>
            </a:r>
            <a:endParaRPr sz="4000" i="1" dirty="0">
              <a:solidFill>
                <a:srgbClr val="000000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89" name="Google Shape;189;p2"/>
          <p:cNvSpPr txBox="1"/>
          <p:nvPr/>
        </p:nvSpPr>
        <p:spPr>
          <a:xfrm>
            <a:off x="259080" y="1249680"/>
            <a:ext cx="86640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buSzPts val="1600"/>
              <a:buChar char="•"/>
            </a:pP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Esta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lección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fue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traducida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por Botrregos Jr. 7649 para</a:t>
            </a:r>
            <a:r>
              <a:rPr lang="en-US" sz="1600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FTCTutorials.com</a:t>
            </a:r>
            <a:endParaRPr sz="1600" dirty="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28600" indent="-228600">
              <a:spcBef>
                <a:spcPts val="1000"/>
              </a:spcBef>
              <a:buSzPts val="1600"/>
              <a:buChar char="•"/>
            </a:pPr>
            <a:r>
              <a:rPr lang="en-US" sz="1600" dirty="0" err="1">
                <a:latin typeface="Century Gothic"/>
                <a:ea typeface="Century Gothic"/>
                <a:cs typeface="Century Gothic"/>
              </a:rPr>
              <a:t>Puedes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</a:rPr>
              <a:t>contactar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 al traductor de la </a:t>
            </a:r>
            <a:r>
              <a:rPr lang="en-US" sz="1600" dirty="0" err="1">
                <a:latin typeface="Century Gothic"/>
                <a:ea typeface="Century Gothic"/>
                <a:cs typeface="Century Gothic"/>
              </a:rPr>
              <a:t>siguiente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</a:rPr>
              <a:t>manera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: </a:t>
            </a:r>
            <a:endParaRPr sz="2000" b="1" i="1" dirty="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indent="-228600">
              <a:spcBef>
                <a:spcPts val="1000"/>
              </a:spcBef>
              <a:buSzPts val="1600"/>
              <a:buChar char="•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Más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lecciones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First Tech Challenge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disponibles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en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www.FTCtutorials.com</a:t>
            </a:r>
            <a:endParaRPr sz="1600" dirty="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0" name="Google Shape;190;p2"/>
          <p:cNvSpPr txBox="1"/>
          <p:nvPr/>
        </p:nvSpPr>
        <p:spPr>
          <a:xfrm>
            <a:off x="25908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 2020 </a:t>
            </a:r>
            <a:r>
              <a:rPr lang="en-US" sz="1100" dirty="0" err="1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FTCTutorials.com</a:t>
            </a:r>
            <a:r>
              <a:rPr lang="en-US" sz="1100" dirty="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(Last edit 4/1/2020)</a:t>
            </a:r>
            <a:endParaRPr sz="1100" dirty="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1420566" y="5157859"/>
            <a:ext cx="7464300" cy="4308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work is licensed under 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1400" b="0" i="0" u="sng" strike="noStrike" cap="none">
                <a:solidFill>
                  <a:srgbClr val="4374B7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Creative Commons Attribution-NonCommercial-ShareAlike 4.0 International License</a:t>
            </a: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rgbClr val="4374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2" name="Google Shape;192;p2" descr="Creative Commons License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4901" y="5219289"/>
            <a:ext cx="949845" cy="33460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"/>
          <p:cNvSpPr txBox="1"/>
          <p:nvPr/>
        </p:nvSpPr>
        <p:spPr>
          <a:xfrm>
            <a:off x="0" y="1937625"/>
            <a:ext cx="4572000" cy="21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Facebook: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lvl="1" indent="-342900">
              <a:lnSpc>
                <a:spcPct val="150000"/>
              </a:lnSpc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1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</a:rPr>
              <a:t>@</a:t>
            </a:r>
            <a:r>
              <a:rPr lang="en-US" sz="1800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Audiowide"/>
              </a:rPr>
              <a:t>BotrregosJr7649</a:t>
            </a:r>
            <a:endParaRPr lang="en-US" sz="1800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Instagram: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1" i="0" u="none" strike="noStrike" cap="none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</a:rPr>
              <a:t>@</a:t>
            </a:r>
            <a:r>
              <a:rPr lang="en-US" sz="1800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Audiowide"/>
              </a:rPr>
              <a:t>BotrregosJr7649</a:t>
            </a:r>
            <a:endParaRPr sz="1800" b="0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Email: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0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  <a:hlinkClick r:id="rId5"/>
              </a:rPr>
              <a:t>grupobotrregos</a:t>
            </a:r>
            <a:r>
              <a:rPr lang="en-US" sz="1800" b="1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  <a:hlinkClick r:id="rId5"/>
              </a:rPr>
              <a:t>@</a:t>
            </a:r>
            <a:r>
              <a:rPr lang="en-US" sz="1800" b="0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  <a:hlinkClick r:id="rId5"/>
              </a:rPr>
              <a:t>gmail.com</a:t>
            </a:r>
            <a:endParaRPr sz="1400" b="0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006987-7E6D-3A44-BA45-D5F5F7D4A00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[Last edit 4/1/2020]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3B60C2-82AF-AA42-B3C6-12A34DEBE2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 descr="A picture containing drawing, room&#10;&#10;Description automatically generated">
            <a:extLst>
              <a:ext uri="{FF2B5EF4-FFF2-40B4-BE49-F238E27FC236}">
                <a16:creationId xmlns:a16="http://schemas.microsoft.com/office/drawing/2014/main" id="{7AC4E022-C6E4-5745-BAC3-0C0138AC37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8196" y="2204976"/>
            <a:ext cx="2056664" cy="228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26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2D08-0DDB-A347-88A9-E7527B2E7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136525"/>
            <a:ext cx="8663940" cy="739775"/>
          </a:xfrm>
        </p:spPr>
        <p:txBody>
          <a:bodyPr/>
          <a:lstStyle/>
          <a:p>
            <a:r>
              <a:rPr lang="es-US" dirty="0"/>
              <a:t>¿Qué es </a:t>
            </a:r>
            <a:r>
              <a:rPr lang="en-US" dirty="0"/>
              <a:t>FIRST?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19333-4618-2043-A2C1-9A4C8C3D71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 algn="ctr">
              <a:buNone/>
            </a:pPr>
            <a:r>
              <a:rPr lang="en-US" sz="5400" dirty="0">
                <a:sym typeface="Audiowide"/>
              </a:rPr>
              <a:t>For Inspiration and Recognition of Science and Technology</a:t>
            </a:r>
            <a:endParaRPr lang="es-US" sz="5400" dirty="0">
              <a:sym typeface="Audiowide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E3569-C473-E247-9428-27AAF5471EA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4D36DE-CDC4-FE4D-B075-7BFCA6FEE6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9D79F43-9E6E-394D-914A-CA1AE73EAF13}"/>
              </a:ext>
            </a:extLst>
          </p:cNvPr>
          <p:cNvSpPr txBox="1"/>
          <p:nvPr/>
        </p:nvSpPr>
        <p:spPr>
          <a:xfrm>
            <a:off x="553986" y="4088813"/>
            <a:ext cx="80360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US" sz="2800" dirty="0">
                <a:latin typeface="Century Gothic" panose="020B0502020202020204" pitchFamily="34" charset="0"/>
              </a:rPr>
              <a:t>Que se traduce a: </a:t>
            </a:r>
          </a:p>
          <a:p>
            <a:pPr algn="ctr"/>
            <a:r>
              <a:rPr lang="es-US" sz="2800" dirty="0">
                <a:latin typeface="Century Gothic" panose="020B0502020202020204" pitchFamily="34" charset="0"/>
              </a:rPr>
              <a:t>Para la Inspiración y Reconocimiento de la Ciencia y Tecnología</a:t>
            </a:r>
          </a:p>
        </p:txBody>
      </p:sp>
    </p:spTree>
    <p:extLst>
      <p:ext uri="{BB962C8B-B14F-4D97-AF65-F5344CB8AC3E}">
        <p14:creationId xmlns:p14="http://schemas.microsoft.com/office/powerpoint/2010/main" val="1931103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2e5f24609_0_4"/>
          <p:cNvSpPr txBox="1"/>
          <p:nvPr/>
        </p:nvSpPr>
        <p:spPr>
          <a:xfrm>
            <a:off x="803610" y="981075"/>
            <a:ext cx="7768200" cy="2447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dk1"/>
              </a:solidFill>
              <a:latin typeface="Century Gothic" panose="020B0502020202020204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71AC5-7D40-9845-AF8F-CCFED61C8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/>
              <a:t>Misión de </a:t>
            </a:r>
            <a:r>
              <a:rPr lang="en-US" dirty="0"/>
              <a:t>FIRST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9803F-819E-2D4C-BC17-C2E293647D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La misión de FIRST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®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es inspirar gente joven para que sean líderes e innovadores en la ciencia y tecnología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,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al envolverlos en emocionantes programas basados en mentores, que desarrollen habilidades en ciencia, ingienería y tecnología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,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que inspiren innovación y fomenten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buenas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capacidades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de vida incluyendo la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autoconfianza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, comunica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c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i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ó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n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y liderazgo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4A0BA8-72CF-C74A-BFCD-27330C8F2FA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3EC368-2033-CD41-A3AC-0DE289ADFF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2e5f24609_0_12"/>
          <p:cNvSpPr txBox="1"/>
          <p:nvPr/>
        </p:nvSpPr>
        <p:spPr>
          <a:xfrm>
            <a:off x="349800" y="1948543"/>
            <a:ext cx="8444400" cy="2777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dk1"/>
              </a:solidFill>
              <a:latin typeface="Century Gothic" panose="020B0502020202020204" pitchFamily="34" charset="0"/>
              <a:ea typeface="Roboto"/>
              <a:cs typeface="Roboto"/>
              <a:sym typeface="Robot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2D677-1AD8-4046-83A4-DD113AA7A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s-US" dirty="0"/>
              <a:t>ás que</a:t>
            </a:r>
            <a:r>
              <a:rPr lang="en-US" dirty="0"/>
              <a:t> Robots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8CE2D9-CA49-774C-91A8-81572EF14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249680"/>
            <a:ext cx="8663940" cy="5029199"/>
          </a:xfrm>
        </p:spPr>
        <p:txBody>
          <a:bodyPr/>
          <a:lstStyle/>
          <a:p>
            <a:pPr marL="342900">
              <a:spcBef>
                <a:spcPts val="0"/>
              </a:spcBef>
            </a:pPr>
            <a:r>
              <a:rPr lang="en-US" i="1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“</a:t>
            </a:r>
            <a:r>
              <a:rPr lang="en-US" b="1" i="1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FIRST </a:t>
            </a:r>
            <a:r>
              <a:rPr lang="es-US" b="1" i="1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es más que</a:t>
            </a:r>
            <a:r>
              <a:rPr lang="en-US" b="1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robots.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Los robots son un vehículo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para los estudiantes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para aprender 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important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es habilidades de vida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.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Los niños entran al programa sin saber que esperar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-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ni del programa ni de ellos mismos.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Se van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,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aunque sea después de su primera temporada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,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con una visión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,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con confianza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 </a:t>
            </a:r>
            <a:r>
              <a:rPr lang="es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y con un sentido de que pueden crear su propio futuro</a:t>
            </a: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.”</a:t>
            </a:r>
          </a:p>
          <a:p>
            <a:pPr marL="342900">
              <a:spcBef>
                <a:spcPts val="0"/>
              </a:spcBef>
            </a:pPr>
            <a:r>
              <a:rPr lang="en-US" dirty="0">
                <a:latin typeface="Century Gothic" panose="020B0502020202020204" pitchFamily="34" charset="0"/>
                <a:ea typeface="Roboto"/>
                <a:cs typeface="Roboto"/>
                <a:sym typeface="Roboto"/>
              </a:rPr>
              <a:t>-Dean Kamen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83EFC1-4441-CC49-A80F-76ED6D48416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DD746-0F16-B849-BEA3-256ADF663C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76484-0CEF-B54C-AB20-CD201C745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Dean Kamen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50DB5-1E3D-2E41-9B55-F30B7A435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2340429"/>
            <a:ext cx="5140234" cy="3938450"/>
          </a:xfrm>
        </p:spPr>
        <p:txBody>
          <a:bodyPr/>
          <a:lstStyle/>
          <a:p>
            <a:pPr lvl="0"/>
            <a:r>
              <a:rPr lang="es-US" dirty="0">
                <a:sym typeface="Roboto"/>
              </a:rPr>
              <a:t>Inventor, ingeniero y hombre de negocios Estaunidense.</a:t>
            </a:r>
            <a:endParaRPr lang="en-US" dirty="0">
              <a:sym typeface="Roboto"/>
            </a:endParaRPr>
          </a:p>
          <a:p>
            <a:pPr lvl="0"/>
            <a:r>
              <a:rPr lang="en-US" dirty="0">
                <a:sym typeface="Roboto"/>
              </a:rPr>
              <a:t>C</a:t>
            </a:r>
            <a:r>
              <a:rPr lang="es-US" dirty="0">
                <a:sym typeface="Roboto"/>
              </a:rPr>
              <a:t>ofundador de </a:t>
            </a:r>
            <a:r>
              <a:rPr lang="en-US" dirty="0">
                <a:sym typeface="Roboto"/>
              </a:rPr>
              <a:t>FIRST</a:t>
            </a:r>
          </a:p>
          <a:p>
            <a:pPr lvl="0"/>
            <a:r>
              <a:rPr lang="en-US" dirty="0">
                <a:sym typeface="Roboto"/>
              </a:rPr>
              <a:t>Inventor </a:t>
            </a:r>
            <a:r>
              <a:rPr lang="es-US" dirty="0">
                <a:sym typeface="Roboto"/>
              </a:rPr>
              <a:t>del </a:t>
            </a:r>
            <a:r>
              <a:rPr lang="en-US" dirty="0">
                <a:sym typeface="Roboto"/>
              </a:rPr>
              <a:t>Segway</a:t>
            </a:r>
          </a:p>
          <a:p>
            <a:pPr lvl="0"/>
            <a:endParaRPr lang="en-US" dirty="0">
              <a:sym typeface="Roboto"/>
            </a:endParaRPr>
          </a:p>
          <a:p>
            <a:endParaRPr lang="en-US" dirty="0"/>
          </a:p>
        </p:txBody>
      </p:sp>
      <p:pic>
        <p:nvPicPr>
          <p:cNvPr id="4" name="Google Shape;138;g82cd9e6bf7_0_16">
            <a:extLst>
              <a:ext uri="{FF2B5EF4-FFF2-40B4-BE49-F238E27FC236}">
                <a16:creationId xmlns:a16="http://schemas.microsoft.com/office/drawing/2014/main" id="{E811E2DE-5244-7041-80C0-2E07B51DB14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0108" r="18493"/>
          <a:stretch/>
        </p:blipFill>
        <p:spPr>
          <a:xfrm>
            <a:off x="5268938" y="2049000"/>
            <a:ext cx="3625951" cy="32480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A704C-952D-6F40-8528-5BF1D22D9CA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CC005-FC3A-CB4C-B712-34E63D79EB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59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9B0A7-7331-124D-834D-4A28BE76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Woodie Flowers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4EC5E5-E5EB-3346-9E33-B165223AF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2231571"/>
            <a:ext cx="5510349" cy="4047308"/>
          </a:xfrm>
        </p:spPr>
        <p:txBody>
          <a:bodyPr/>
          <a:lstStyle/>
          <a:p>
            <a:pPr lvl="0"/>
            <a:r>
              <a:rPr lang="es-US" dirty="0">
                <a:sym typeface="Roboto"/>
              </a:rPr>
              <a:t>Profesor de Ingienería Mecánica en el</a:t>
            </a:r>
            <a:r>
              <a:rPr lang="en-US" dirty="0">
                <a:sym typeface="Roboto"/>
              </a:rPr>
              <a:t> MIT</a:t>
            </a:r>
          </a:p>
          <a:p>
            <a:pPr lvl="0"/>
            <a:r>
              <a:rPr lang="en-US" dirty="0">
                <a:sym typeface="Roboto"/>
              </a:rPr>
              <a:t>Cof</a:t>
            </a:r>
            <a:r>
              <a:rPr lang="es-US" dirty="0">
                <a:sym typeface="Roboto"/>
              </a:rPr>
              <a:t>undador</a:t>
            </a:r>
            <a:r>
              <a:rPr lang="en-US" dirty="0">
                <a:sym typeface="Roboto"/>
              </a:rPr>
              <a:t> </a:t>
            </a:r>
            <a:r>
              <a:rPr lang="es-US" dirty="0">
                <a:sym typeface="Roboto"/>
              </a:rPr>
              <a:t>de </a:t>
            </a:r>
            <a:r>
              <a:rPr lang="en-US" dirty="0">
                <a:sym typeface="Roboto"/>
              </a:rPr>
              <a:t>FIRST</a:t>
            </a:r>
          </a:p>
          <a:p>
            <a:pPr lvl="0"/>
            <a:r>
              <a:rPr lang="en-US" dirty="0">
                <a:sym typeface="Roboto"/>
              </a:rPr>
              <a:t>F</a:t>
            </a:r>
            <a:r>
              <a:rPr lang="es-US" dirty="0">
                <a:sym typeface="Roboto"/>
              </a:rPr>
              <a:t>undó la idea de</a:t>
            </a:r>
            <a:r>
              <a:rPr lang="en-US" dirty="0">
                <a:sym typeface="Roboto"/>
              </a:rPr>
              <a:t> “Gracious Professionalism” </a:t>
            </a:r>
            <a:r>
              <a:rPr lang="es-US" dirty="0">
                <a:sym typeface="Roboto"/>
              </a:rPr>
              <a:t>y </a:t>
            </a:r>
            <a:r>
              <a:rPr lang="en-US" dirty="0">
                <a:sym typeface="Roboto"/>
              </a:rPr>
              <a:t>“</a:t>
            </a:r>
            <a:r>
              <a:rPr lang="en-US" dirty="0" err="1">
                <a:sym typeface="Roboto"/>
              </a:rPr>
              <a:t>Coopertition</a:t>
            </a:r>
            <a:r>
              <a:rPr lang="en-US" dirty="0">
                <a:sym typeface="Roboto"/>
              </a:rPr>
              <a:t>”</a:t>
            </a:r>
          </a:p>
          <a:p>
            <a:endParaRPr lang="en-US" dirty="0"/>
          </a:p>
        </p:txBody>
      </p:sp>
      <p:pic>
        <p:nvPicPr>
          <p:cNvPr id="6" name="Google Shape;146;g82cd9e6bf7_0_27">
            <a:extLst>
              <a:ext uri="{FF2B5EF4-FFF2-40B4-BE49-F238E27FC236}">
                <a16:creationId xmlns:a16="http://schemas.microsoft.com/office/drawing/2014/main" id="{FC222CAF-533E-4F4A-ACF7-88618AC0273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8681" r="7846"/>
          <a:stretch/>
        </p:blipFill>
        <p:spPr>
          <a:xfrm>
            <a:off x="5912646" y="2072512"/>
            <a:ext cx="2789026" cy="27129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D1DA52-FC7C-8043-8B72-1277EB7C880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925AE6-E0DD-5446-989E-C7AAE07729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7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g82e6fcbc00_0_55"/>
          <p:cNvPicPr preferRelativeResize="0"/>
          <p:nvPr/>
        </p:nvPicPr>
        <p:blipFill rotWithShape="1">
          <a:blip r:embed="rId3">
            <a:alphaModFix/>
          </a:blip>
          <a:srcRect t="18500"/>
          <a:stretch/>
        </p:blipFill>
        <p:spPr>
          <a:xfrm>
            <a:off x="152400" y="5542335"/>
            <a:ext cx="8839201" cy="1162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EA5488-EC9B-8243-B663-A9A04BF8F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>
                <a:sym typeface="Audiowide"/>
              </a:rPr>
              <a:t>¿Qué</a:t>
            </a:r>
            <a:r>
              <a:rPr lang="en-US" dirty="0">
                <a:sym typeface="Audiowide"/>
              </a:rPr>
              <a:t> </a:t>
            </a:r>
            <a:r>
              <a:rPr lang="es-US" dirty="0">
                <a:sym typeface="Audiowide"/>
              </a:rPr>
              <a:t>incluye </a:t>
            </a:r>
            <a:r>
              <a:rPr lang="en-US" dirty="0">
                <a:sym typeface="Audiowide"/>
              </a:rPr>
              <a:t>FIRST </a:t>
            </a:r>
            <a:r>
              <a:rPr lang="es-US" dirty="0">
                <a:sym typeface="Audiowide"/>
              </a:rPr>
              <a:t>?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D7C034-3E75-0042-8481-909BBED4891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1C0339-0951-BC4C-B9C5-FA60DA7C9E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D9C9C-D47F-A04E-B6BB-C88CCF02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FIRST Lego League Jr.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A2471-2E31-B943-872C-5779757B7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796143"/>
            <a:ext cx="5847806" cy="4482736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US" dirty="0">
                <a:sym typeface="Roboto"/>
              </a:rPr>
              <a:t>De </a:t>
            </a:r>
            <a:r>
              <a:rPr lang="en-US" dirty="0" err="1">
                <a:sym typeface="Roboto"/>
              </a:rPr>
              <a:t>edades</a:t>
            </a:r>
            <a:r>
              <a:rPr lang="en-US" dirty="0">
                <a:sym typeface="Roboto"/>
              </a:rPr>
              <a:t> 6-10</a:t>
            </a:r>
          </a:p>
          <a:p>
            <a:pPr lvl="0"/>
            <a:r>
              <a:rPr lang="en-US" dirty="0" err="1">
                <a:sym typeface="Roboto"/>
              </a:rPr>
              <a:t>Introducción</a:t>
            </a:r>
            <a:r>
              <a:rPr lang="en-US" dirty="0">
                <a:sym typeface="Roboto"/>
              </a:rPr>
              <a:t> a STEM</a:t>
            </a:r>
          </a:p>
          <a:p>
            <a:pPr lvl="0"/>
            <a:r>
              <a:rPr lang="en-US" dirty="0" err="1">
                <a:sym typeface="Roboto"/>
              </a:rPr>
              <a:t>Explora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temas</a:t>
            </a:r>
            <a:r>
              <a:rPr lang="en-US" dirty="0">
                <a:sym typeface="Roboto"/>
              </a:rPr>
              <a:t> del </a:t>
            </a:r>
            <a:r>
              <a:rPr lang="en-US" dirty="0" err="1">
                <a:sym typeface="Roboto"/>
              </a:rPr>
              <a:t>mundo</a:t>
            </a:r>
            <a:r>
              <a:rPr lang="en-US" dirty="0">
                <a:sym typeface="Roboto"/>
              </a:rPr>
              <a:t> real y </a:t>
            </a:r>
            <a:r>
              <a:rPr lang="en-US" dirty="0" err="1">
                <a:sym typeface="Roboto"/>
              </a:rPr>
              <a:t>construye</a:t>
            </a:r>
            <a:r>
              <a:rPr lang="en-US" dirty="0">
                <a:sym typeface="Roboto"/>
              </a:rPr>
              <a:t> un </a:t>
            </a:r>
            <a:r>
              <a:rPr lang="en-US" dirty="0" err="1">
                <a:sym typeface="Roboto"/>
              </a:rPr>
              <a:t>modelo</a:t>
            </a:r>
            <a:r>
              <a:rPr lang="en-US" dirty="0">
                <a:sym typeface="Roboto"/>
              </a:rPr>
              <a:t> de </a:t>
            </a:r>
            <a:r>
              <a:rPr lang="en-US" dirty="0" err="1">
                <a:sym typeface="Roboto"/>
              </a:rPr>
              <a:t>solución</a:t>
            </a:r>
            <a:r>
              <a:rPr lang="en-US" dirty="0">
                <a:sym typeface="Roboto"/>
              </a:rPr>
              <a:t> a un </a:t>
            </a:r>
            <a:r>
              <a:rPr lang="en-US" dirty="0" err="1">
                <a:sym typeface="Roboto"/>
              </a:rPr>
              <a:t>problema</a:t>
            </a:r>
            <a:endParaRPr lang="en-US" dirty="0">
              <a:sym typeface="Roboto"/>
            </a:endParaRPr>
          </a:p>
          <a:p>
            <a:pPr lvl="0"/>
            <a:r>
              <a:rPr lang="en-US" dirty="0" err="1">
                <a:sym typeface="Roboto"/>
              </a:rPr>
              <a:t>Mecaniza</a:t>
            </a:r>
            <a:r>
              <a:rPr lang="en-US" dirty="0">
                <a:sym typeface="Roboto"/>
              </a:rPr>
              <a:t> y </a:t>
            </a:r>
            <a:r>
              <a:rPr lang="en-US" dirty="0" err="1">
                <a:sym typeface="Roboto"/>
              </a:rPr>
              <a:t>programa</a:t>
            </a:r>
            <a:r>
              <a:rPr lang="en-US" dirty="0">
                <a:sym typeface="Roboto"/>
              </a:rPr>
              <a:t> la </a:t>
            </a:r>
            <a:r>
              <a:rPr lang="en-US" dirty="0" err="1">
                <a:sym typeface="Roboto"/>
              </a:rPr>
              <a:t>solución</a:t>
            </a:r>
            <a:r>
              <a:rPr lang="en-US" dirty="0">
                <a:sym typeface="Roboto"/>
              </a:rPr>
              <a:t> con </a:t>
            </a:r>
            <a:r>
              <a:rPr lang="en-US" dirty="0" err="1">
                <a:sym typeface="Roboto"/>
              </a:rPr>
              <a:t>partes</a:t>
            </a:r>
            <a:r>
              <a:rPr lang="en-US" dirty="0">
                <a:sym typeface="Roboto"/>
              </a:rPr>
              <a:t> de Lego EV3 o NXT</a:t>
            </a:r>
          </a:p>
          <a:p>
            <a:pPr lvl="1"/>
            <a:r>
              <a:rPr lang="en-US" dirty="0" err="1">
                <a:sym typeface="Roboto"/>
              </a:rPr>
              <a:t>Ejemplo</a:t>
            </a:r>
            <a:r>
              <a:rPr lang="en-US" dirty="0">
                <a:sym typeface="Roboto"/>
              </a:rPr>
              <a:t>: el </a:t>
            </a:r>
            <a:r>
              <a:rPr lang="en-US" dirty="0" err="1">
                <a:sym typeface="Roboto"/>
              </a:rPr>
              <a:t>tema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fue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agua</a:t>
            </a:r>
            <a:r>
              <a:rPr lang="en-US" dirty="0">
                <a:sym typeface="Roboto"/>
              </a:rPr>
              <a:t>, un </a:t>
            </a:r>
            <a:r>
              <a:rPr lang="en-US" dirty="0" err="1">
                <a:sym typeface="Roboto"/>
              </a:rPr>
              <a:t>equipo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construyó</a:t>
            </a:r>
            <a:r>
              <a:rPr lang="en-US" dirty="0">
                <a:sym typeface="Roboto"/>
              </a:rPr>
              <a:t> un </a:t>
            </a:r>
            <a:r>
              <a:rPr lang="en-US" dirty="0" err="1">
                <a:sym typeface="Roboto"/>
              </a:rPr>
              <a:t>sistema</a:t>
            </a:r>
            <a:r>
              <a:rPr lang="en-US" dirty="0">
                <a:sym typeface="Roboto"/>
              </a:rPr>
              <a:t> de </a:t>
            </a:r>
            <a:r>
              <a:rPr lang="en-US" dirty="0" err="1">
                <a:sym typeface="Roboto"/>
              </a:rPr>
              <a:t>riego</a:t>
            </a:r>
            <a:r>
              <a:rPr lang="en-US" dirty="0">
                <a:sym typeface="Roboto"/>
              </a:rPr>
              <a:t> </a:t>
            </a:r>
          </a:p>
          <a:p>
            <a:pPr lvl="0"/>
            <a:r>
              <a:rPr lang="en-US" dirty="0" err="1">
                <a:sym typeface="Roboto"/>
              </a:rPr>
              <a:t>Crea</a:t>
            </a:r>
            <a:r>
              <a:rPr lang="en-US" dirty="0">
                <a:sym typeface="Roboto"/>
              </a:rPr>
              <a:t> un poster “Show Me” para </a:t>
            </a:r>
            <a:r>
              <a:rPr lang="en-US" dirty="0" err="1">
                <a:sym typeface="Roboto"/>
              </a:rPr>
              <a:t>exhibirlo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una expo </a:t>
            </a:r>
          </a:p>
          <a:p>
            <a:pPr lvl="0"/>
            <a:r>
              <a:rPr lang="en-US" dirty="0" err="1">
                <a:sym typeface="Roboto"/>
              </a:rPr>
              <a:t>Refuerza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habilidades</a:t>
            </a:r>
            <a:r>
              <a:rPr lang="en-US" dirty="0">
                <a:sym typeface="Roboto"/>
              </a:rPr>
              <a:t> y </a:t>
            </a:r>
            <a:r>
              <a:rPr lang="en-US" dirty="0" err="1">
                <a:sym typeface="Roboto"/>
              </a:rPr>
              <a:t>valores</a:t>
            </a:r>
            <a:r>
              <a:rPr lang="en-US" dirty="0">
                <a:sym typeface="Roboto"/>
              </a:rPr>
              <a:t> de los </a:t>
            </a:r>
            <a:r>
              <a:rPr lang="en-US" dirty="0" err="1">
                <a:sym typeface="Roboto"/>
              </a:rPr>
              <a:t>estudiantes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relacionados</a:t>
            </a:r>
            <a:r>
              <a:rPr lang="en-US" dirty="0">
                <a:sym typeface="Roboto"/>
              </a:rPr>
              <a:t> al: </a:t>
            </a:r>
            <a:r>
              <a:rPr lang="en-US" dirty="0" err="1">
                <a:sym typeface="Roboto"/>
              </a:rPr>
              <a:t>trabajo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equipo</a:t>
            </a:r>
            <a:r>
              <a:rPr lang="en-US" dirty="0">
                <a:sym typeface="Roboto"/>
              </a:rPr>
              <a:t>, </a:t>
            </a:r>
            <a:r>
              <a:rPr lang="en-US" dirty="0" err="1">
                <a:sym typeface="Roboto"/>
              </a:rPr>
              <a:t>pensamiento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crítico</a:t>
            </a:r>
            <a:r>
              <a:rPr lang="en-US" dirty="0">
                <a:sym typeface="Roboto"/>
              </a:rPr>
              <a:t>, </a:t>
            </a:r>
            <a:r>
              <a:rPr lang="en-US" dirty="0" err="1">
                <a:sym typeface="Roboto"/>
              </a:rPr>
              <a:t>investigación</a:t>
            </a:r>
            <a:r>
              <a:rPr lang="en-US" dirty="0">
                <a:sym typeface="Roboto"/>
              </a:rPr>
              <a:t>, y </a:t>
            </a:r>
            <a:r>
              <a:rPr lang="en-US" dirty="0" err="1">
                <a:sym typeface="Roboto"/>
              </a:rPr>
              <a:t>comunicación</a:t>
            </a:r>
            <a:r>
              <a:rPr lang="en-US" dirty="0">
                <a:sym typeface="Roboto"/>
              </a:rPr>
              <a:t>. </a:t>
            </a:r>
          </a:p>
          <a:p>
            <a:endParaRPr lang="en-US" dirty="0"/>
          </a:p>
        </p:txBody>
      </p:sp>
      <p:pic>
        <p:nvPicPr>
          <p:cNvPr id="6" name="Google Shape;161;g82cd9e6bf7_0_36">
            <a:extLst>
              <a:ext uri="{FF2B5EF4-FFF2-40B4-BE49-F238E27FC236}">
                <a16:creationId xmlns:a16="http://schemas.microsoft.com/office/drawing/2014/main" id="{4D28D353-3AFA-9643-B2A5-6D2777896B7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81546" y="3225429"/>
            <a:ext cx="1965100" cy="1615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2DA8B7-5936-D049-8F86-4630C5DF7D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058358-7CEF-EA4D-A4F3-AAA1294C5F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97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9596-F0CF-E34A-9A5F-91ED92756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Audiowide"/>
              </a:rPr>
              <a:t>FIRST LEGO League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0AD6A-C175-0F49-92BD-17166341B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249680"/>
            <a:ext cx="5458548" cy="5029199"/>
          </a:xfrm>
        </p:spPr>
        <p:txBody>
          <a:bodyPr>
            <a:normAutofit lnSpcReduction="10000"/>
          </a:bodyPr>
          <a:lstStyle/>
          <a:p>
            <a:pPr lvl="0"/>
            <a:r>
              <a:rPr lang="en-US" dirty="0" err="1">
                <a:sym typeface="Roboto"/>
              </a:rPr>
              <a:t>Edades</a:t>
            </a:r>
            <a:r>
              <a:rPr lang="en-US" dirty="0">
                <a:sym typeface="Roboto"/>
              </a:rPr>
              <a:t> de 9-14</a:t>
            </a:r>
          </a:p>
          <a:p>
            <a:pPr lvl="0"/>
            <a:r>
              <a:rPr lang="en-US" dirty="0" err="1">
                <a:sym typeface="Roboto"/>
              </a:rPr>
              <a:t>Crea</a:t>
            </a:r>
            <a:r>
              <a:rPr lang="en-US" dirty="0">
                <a:sym typeface="Roboto"/>
              </a:rPr>
              <a:t> y </a:t>
            </a:r>
            <a:r>
              <a:rPr lang="en-US" dirty="0" err="1">
                <a:sym typeface="Roboto"/>
              </a:rPr>
              <a:t>programa</a:t>
            </a:r>
            <a:r>
              <a:rPr lang="en-US" dirty="0">
                <a:sym typeface="Roboto"/>
              </a:rPr>
              <a:t> un robot EV3 para completer </a:t>
            </a:r>
            <a:r>
              <a:rPr lang="en-US" dirty="0" err="1">
                <a:sym typeface="Roboto"/>
              </a:rPr>
              <a:t>objetivos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la cancha de </a:t>
            </a:r>
            <a:r>
              <a:rPr lang="en-US" dirty="0" err="1">
                <a:sym typeface="Roboto"/>
              </a:rPr>
              <a:t>juego</a:t>
            </a:r>
            <a:endParaRPr lang="en-US" dirty="0">
              <a:sym typeface="Roboto"/>
            </a:endParaRPr>
          </a:p>
          <a:p>
            <a:pPr lvl="0"/>
            <a:r>
              <a:rPr lang="en-US" dirty="0" err="1">
                <a:sym typeface="Roboto"/>
              </a:rPr>
              <a:t>Investiga</a:t>
            </a:r>
            <a:r>
              <a:rPr lang="en-US" dirty="0">
                <a:sym typeface="Roboto"/>
              </a:rPr>
              <a:t> y </a:t>
            </a:r>
            <a:r>
              <a:rPr lang="en-US" dirty="0" err="1">
                <a:sym typeface="Roboto"/>
              </a:rPr>
              <a:t>crea</a:t>
            </a:r>
            <a:r>
              <a:rPr lang="en-US" dirty="0">
                <a:sym typeface="Roboto"/>
              </a:rPr>
              <a:t> un </a:t>
            </a:r>
            <a:r>
              <a:rPr lang="en-US" dirty="0" err="1">
                <a:sym typeface="Roboto"/>
              </a:rPr>
              <a:t>proyecto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relacionado</a:t>
            </a:r>
            <a:r>
              <a:rPr lang="en-US" dirty="0">
                <a:sym typeface="Roboto"/>
              </a:rPr>
              <a:t> a los </a:t>
            </a:r>
            <a:r>
              <a:rPr lang="en-US" dirty="0" err="1">
                <a:sym typeface="Roboto"/>
              </a:rPr>
              <a:t>problemas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el </a:t>
            </a:r>
            <a:r>
              <a:rPr lang="en-US" dirty="0" err="1">
                <a:sym typeface="Roboto"/>
              </a:rPr>
              <a:t>mundo</a:t>
            </a:r>
            <a:r>
              <a:rPr lang="en-US" dirty="0">
                <a:sym typeface="Roboto"/>
              </a:rPr>
              <a:t> </a:t>
            </a:r>
          </a:p>
          <a:p>
            <a:pPr lvl="0"/>
            <a:r>
              <a:rPr lang="en-US" dirty="0" err="1">
                <a:sym typeface="Roboto"/>
              </a:rPr>
              <a:t>Presenta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tres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cuartos</a:t>
            </a:r>
            <a:r>
              <a:rPr lang="en-US" dirty="0">
                <a:sym typeface="Roboto"/>
              </a:rPr>
              <a:t> de </a:t>
            </a:r>
            <a:r>
              <a:rPr lang="en-US" dirty="0" err="1">
                <a:sym typeface="Roboto"/>
              </a:rPr>
              <a:t>jueceo</a:t>
            </a:r>
            <a:r>
              <a:rPr lang="en-US" dirty="0">
                <a:sym typeface="Roboto"/>
              </a:rPr>
              <a:t>: </a:t>
            </a:r>
            <a:r>
              <a:rPr lang="en-US" dirty="0" err="1">
                <a:sym typeface="Roboto"/>
              </a:rPr>
              <a:t>valores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centrales</a:t>
            </a:r>
            <a:r>
              <a:rPr lang="en-US" dirty="0">
                <a:sym typeface="Roboto"/>
              </a:rPr>
              <a:t>, </a:t>
            </a:r>
            <a:r>
              <a:rPr lang="en-US" dirty="0" err="1">
                <a:sym typeface="Roboto"/>
              </a:rPr>
              <a:t>diseño</a:t>
            </a:r>
            <a:r>
              <a:rPr lang="en-US" dirty="0">
                <a:sym typeface="Roboto"/>
              </a:rPr>
              <a:t> del robot, y </a:t>
            </a:r>
            <a:r>
              <a:rPr lang="en-US" dirty="0" err="1">
                <a:sym typeface="Roboto"/>
              </a:rPr>
              <a:t>proyecto</a:t>
            </a:r>
            <a:r>
              <a:rPr lang="en-US" dirty="0">
                <a:sym typeface="Roboto"/>
              </a:rPr>
              <a:t> </a:t>
            </a:r>
          </a:p>
          <a:p>
            <a:pPr lvl="0"/>
            <a:r>
              <a:rPr lang="en-US" dirty="0">
                <a:sym typeface="Roboto"/>
              </a:rPr>
              <a:t>Gran </a:t>
            </a:r>
            <a:r>
              <a:rPr lang="en-US" dirty="0" err="1">
                <a:sym typeface="Roboto"/>
              </a:rPr>
              <a:t>énfasis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los </a:t>
            </a:r>
            <a:r>
              <a:rPr lang="en-US" dirty="0" err="1">
                <a:sym typeface="Roboto"/>
              </a:rPr>
              <a:t>valores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centrales</a:t>
            </a:r>
            <a:r>
              <a:rPr lang="en-US" dirty="0">
                <a:sym typeface="Roboto"/>
              </a:rPr>
              <a:t> de FIRST Lego League  </a:t>
            </a:r>
          </a:p>
          <a:p>
            <a:pPr lvl="0"/>
            <a:r>
              <a:rPr lang="en-US" dirty="0">
                <a:sym typeface="Roboto"/>
              </a:rPr>
              <a:t>El </a:t>
            </a:r>
            <a:r>
              <a:rPr lang="en-US" dirty="0" err="1">
                <a:sym typeface="Roboto"/>
              </a:rPr>
              <a:t>avance</a:t>
            </a:r>
            <a:r>
              <a:rPr lang="en-US" dirty="0">
                <a:sym typeface="Roboto"/>
              </a:rPr>
              <a:t> es </a:t>
            </a:r>
            <a:r>
              <a:rPr lang="en-US" dirty="0" err="1">
                <a:sym typeface="Roboto"/>
              </a:rPr>
              <a:t>basado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en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puntaje</a:t>
            </a:r>
            <a:r>
              <a:rPr lang="en-US" dirty="0">
                <a:sym typeface="Roboto"/>
              </a:rPr>
              <a:t> </a:t>
            </a:r>
            <a:r>
              <a:rPr lang="en-US" dirty="0" err="1">
                <a:sym typeface="Roboto"/>
              </a:rPr>
              <a:t>compuesto</a:t>
            </a:r>
            <a:endParaRPr lang="en-US" dirty="0"/>
          </a:p>
        </p:txBody>
      </p:sp>
      <p:pic>
        <p:nvPicPr>
          <p:cNvPr id="4" name="Google Shape;169;g82cd9e6bf7_0_42">
            <a:extLst>
              <a:ext uri="{FF2B5EF4-FFF2-40B4-BE49-F238E27FC236}">
                <a16:creationId xmlns:a16="http://schemas.microsoft.com/office/drawing/2014/main" id="{F77797BD-CFBD-484E-AAD7-0118557D0BF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82125" y="2501673"/>
            <a:ext cx="2095500" cy="24860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0B060E2-B25B-134F-A80C-9CDAF1F7637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E27ED00-CC54-934C-AEFE-C6109DAD2D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57354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Custom 17">
      <a:dk1>
        <a:srgbClr val="000000"/>
      </a:dk1>
      <a:lt1>
        <a:srgbClr val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1005</Words>
  <Application>Microsoft Macintosh PowerPoint</Application>
  <PresentationFormat>On-screen Show (4:3)</PresentationFormat>
  <Paragraphs>122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Helvetica Neue</vt:lpstr>
      <vt:lpstr>Audiowide</vt:lpstr>
      <vt:lpstr>Century Gothic</vt:lpstr>
      <vt:lpstr>Abril Fatface</vt:lpstr>
      <vt:lpstr>Calibri</vt:lpstr>
      <vt:lpstr>BrushVTI</vt:lpstr>
      <vt:lpstr>FIRST 101</vt:lpstr>
      <vt:lpstr>¿Qué es FIRST?</vt:lpstr>
      <vt:lpstr>Misión de FIRST </vt:lpstr>
      <vt:lpstr>Más que Robots</vt:lpstr>
      <vt:lpstr>Dean Kamen</vt:lpstr>
      <vt:lpstr>Woodie Flowers</vt:lpstr>
      <vt:lpstr>¿Qué incluye FIRST ?</vt:lpstr>
      <vt:lpstr>FIRST Lego League Jr.</vt:lpstr>
      <vt:lpstr>FIRST LEGO League</vt:lpstr>
      <vt:lpstr>FIRST Tech Challenge</vt:lpstr>
      <vt:lpstr>FIRST Robotics Challenge</vt:lpstr>
      <vt:lpstr>Etiqueta</vt:lpstr>
      <vt:lpstr>Gracious Professionalism</vt:lpstr>
      <vt:lpstr>Créditos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101</dc:title>
  <dc:creator>Srinivasan Seshan</dc:creator>
  <cp:lastModifiedBy>Adriana Lorena Avitia Palma</cp:lastModifiedBy>
  <cp:revision>11</cp:revision>
  <dcterms:created xsi:type="dcterms:W3CDTF">2020-03-03T17:05:41Z</dcterms:created>
  <dcterms:modified xsi:type="dcterms:W3CDTF">2020-04-14T17:58:49Z</dcterms:modified>
</cp:coreProperties>
</file>